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5" r:id="rId10"/>
    <p:sldId id="266" r:id="rId11"/>
    <p:sldId id="267" r:id="rId12"/>
    <p:sldId id="264" r:id="rId13"/>
    <p:sldId id="269" r:id="rId14"/>
    <p:sldId id="270" r:id="rId15"/>
    <p:sldId id="272" r:id="rId16"/>
    <p:sldId id="271" r:id="rId17"/>
    <p:sldId id="273" r:id="rId18"/>
    <p:sldId id="286" r:id="rId19"/>
    <p:sldId id="287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DA429-3BD7-4BE6-A832-9104D4EB2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E4F4BA-8FD1-4D63-1E06-9B194285DF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60A4FB-05BE-2D98-7AE5-A9E1906B2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FBB25F-2FEB-DD39-F15E-7F7F96B8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E044C4-19A0-57A0-3A0F-3B7A81F57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78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A3415-DA0B-8ADC-6FD3-78B90310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9C0EF0-F13D-0350-4D2B-3C1DE3DAE0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CFBE12-E6C7-7666-3E4D-2F1CC4A1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DADFAF-FB9E-7B8B-6510-EAAAF984C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3D53B3-B547-EBB7-96A2-313A630C2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438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EA1EA4-AB5D-34FE-52D5-785A073C0F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3FA4041-4B79-AB3C-D59F-E40D2B9F8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651DA3-EBA5-CA05-92A7-F7874AA34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1BF588-0C5D-2FB0-2FED-A16D2C6D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4E1AB3-906F-EB69-6F02-98AEDEF2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96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F0D5F-56A2-8D01-2771-50BF28D03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669133-590B-E830-FE5B-23F68A6B5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824D26-67A6-D905-2150-C7AC89050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42F165-0FAD-BA7D-218D-934FB1C8E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0B4E81-7AA4-7F67-755C-1C6D3300D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264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CC56A3-15D8-9305-8399-50B39587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C06772E-A87D-0858-4F26-FF802064A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F31EC0-712F-7AD2-5D08-A3C6ED586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A70988-ED8A-3822-6167-32AA4958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AA09B0-354E-FA50-46FB-79A4E0D8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0215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888E2-635C-EBA8-D042-1ED86BCF7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019260-840C-1F2F-C8F2-F6C7D4DB3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A073FA-449D-DFCF-3A22-F79EAE92E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51DAAF-6370-6FE5-F96B-59940D501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6174249-73EE-3059-1730-E78DE23B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F4A238-6D4F-B75B-BB00-A0BDC0AD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986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3A1F4-8B79-1C61-42C0-0F3C190D6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62FF24-0CA7-9214-562B-9B68D1937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163546A-A80B-1A4F-4C86-B3848AF58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958B05A-9185-760D-BCB0-8D84A6B84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E3A1EE6-EF67-4B4E-7D2A-9C3ED38322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5475A3A-83A0-4361-1DD1-404C426D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004717C-FB3A-66C6-3E17-AD0D9AAF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DD961B2-5C2E-198B-345D-F0EF6FDB4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26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3651F-8699-2D1A-BE91-2F95821C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D1415E7-1BAC-C5C1-655A-1754D9E7C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B4F1B8F-640D-A764-5835-FED4874FE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CE9D771-F56D-4007-C009-43B9FD65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99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A679E8-7045-14E1-C008-B1AEE9ED1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ACE6F1D-6979-D1D3-5EE1-AC3A60FE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31F47D4-B39E-0555-1B84-8F0452B5D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9864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FEE41-07FC-73A0-E696-74213AEA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C03845-90D3-4893-7F54-3480F4A0E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2BF848-F221-284B-BBA0-08C1D8B8D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A3B2544-1F15-0FDC-DAE4-86EFA9569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F5BA6CB-1A39-3215-897B-77AD792C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83291A-84A8-6742-D0BD-67CD0E46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9111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B9ACD8-1D46-49A0-B519-C659DCB57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72D2CEA-8F7B-6A8B-DF14-8358EF229F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06C8B5-3F00-5920-65F7-AF750718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B5B39E0-D21E-CDDF-1FE5-AE37A097C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5329D6-D490-578F-CBA4-8650A6D4F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F38BCE-261C-9D36-8426-717F8B4C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12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C6A55B8-0F72-A6A6-8E7B-6DF4C65C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96F2A3-3385-EE7F-2324-98E386390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7C02A4-FC55-C311-53E8-E263DB6491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B21C47-1F32-41AD-8274-18D8C6885110}" type="datetimeFigureOut">
              <a:rPr lang="pt-BR" smtClean="0"/>
              <a:t>04/08/2025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CCCD25-7BDD-3490-D618-790B03949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EF8D4E-FD74-9764-14FC-4208F3E18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AA8B8C-D7EF-463E-B7C1-B5690968A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0348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2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Guia de Comandos e Atalhos de Teclado do AutoCAD | Autodesk">
            <a:extLst>
              <a:ext uri="{FF2B5EF4-FFF2-40B4-BE49-F238E27FC236}">
                <a16:creationId xmlns:a16="http://schemas.microsoft.com/office/drawing/2014/main" id="{882FEFDB-18D1-24C8-3B5B-8E42A67F5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4" r="10323"/>
          <a:stretch>
            <a:fillRect/>
          </a:stretch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88251B-B2E6-803F-F55E-18C14A0B7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/>
          </a:bodyPr>
          <a:lstStyle/>
          <a:p>
            <a:pPr algn="l"/>
            <a:r>
              <a:rPr lang="pt-BR" sz="4600" b="1" dirty="0">
                <a:solidFill>
                  <a:schemeClr val="bg1"/>
                </a:solidFill>
              </a:rPr>
              <a:t>Representação Digital em Segurança do Trabalho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5414E2-3A1B-87E1-2F4D-905C25E39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pt-BR" b="1" dirty="0" err="1">
                <a:solidFill>
                  <a:schemeClr val="bg1"/>
                </a:solidFill>
              </a:rPr>
              <a:t>AutoCad</a:t>
            </a:r>
            <a:endParaRPr lang="pt-BR" sz="2000" b="1" dirty="0">
              <a:solidFill>
                <a:schemeClr val="bg1"/>
              </a:solidFill>
            </a:endParaRPr>
          </a:p>
          <a:p>
            <a:pPr algn="l"/>
            <a:endParaRPr lang="pt-BR" sz="2000" dirty="0">
              <a:solidFill>
                <a:schemeClr val="bg1"/>
              </a:solidFill>
            </a:endParaRPr>
          </a:p>
          <a:p>
            <a:pPr algn="l"/>
            <a:r>
              <a:rPr lang="pt-BR" sz="2000" dirty="0">
                <a:solidFill>
                  <a:schemeClr val="bg1"/>
                </a:solidFill>
              </a:rPr>
              <a:t>Técnico em Segurança do Trabalho</a:t>
            </a:r>
          </a:p>
          <a:p>
            <a:pPr algn="l"/>
            <a:r>
              <a:rPr lang="pt-BR" sz="2000" dirty="0">
                <a:solidFill>
                  <a:schemeClr val="bg1"/>
                </a:solidFill>
              </a:rPr>
              <a:t>Cleiton Dias</a:t>
            </a:r>
          </a:p>
        </p:txBody>
      </p: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ETEC Uirapuru | LinkedIn">
            <a:extLst>
              <a:ext uri="{FF2B5EF4-FFF2-40B4-BE49-F238E27FC236}">
                <a16:creationId xmlns:a16="http://schemas.microsoft.com/office/drawing/2014/main" id="{638A26D4-5B4E-51A0-43BB-384A1C824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54083" cy="75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77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CF217A-BB7F-29CE-234D-B59C4317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39" y="92622"/>
            <a:ext cx="7984675" cy="1022034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Profissionais que utilizam </a:t>
            </a:r>
            <a:r>
              <a:rPr lang="pt-BR" sz="4000" b="1" dirty="0" err="1"/>
              <a:t>AutoCad</a:t>
            </a:r>
            <a:endParaRPr lang="pt-BR" sz="4000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9F703C-D348-BE65-F668-4601F523E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139" y="1683265"/>
            <a:ext cx="6106417" cy="3491468"/>
          </a:xfrm>
        </p:spPr>
        <p:txBody>
          <a:bodyPr anchor="t">
            <a:normAutofit/>
          </a:bodyPr>
          <a:lstStyle/>
          <a:p>
            <a:r>
              <a:rPr lang="pt-BR" sz="3200" dirty="0"/>
              <a:t>Engenheiros</a:t>
            </a:r>
          </a:p>
          <a:p>
            <a:r>
              <a:rPr lang="pt-BR" sz="3200" dirty="0"/>
              <a:t>Arquitetos</a:t>
            </a:r>
          </a:p>
          <a:p>
            <a:r>
              <a:rPr lang="pt-BR" sz="3200" dirty="0"/>
              <a:t>Profissionais da construção civil</a:t>
            </a:r>
          </a:p>
          <a:p>
            <a:r>
              <a:rPr lang="pt-BR" sz="3200" dirty="0"/>
              <a:t>Profissionais Urbanistas</a:t>
            </a:r>
          </a:p>
          <a:p>
            <a:pPr marL="0" indent="0">
              <a:buNone/>
            </a:pPr>
            <a:r>
              <a:rPr lang="pt-BR" sz="3200" dirty="0"/>
              <a:t>   E etc.</a:t>
            </a:r>
          </a:p>
        </p:txBody>
      </p:sp>
      <p:pic>
        <p:nvPicPr>
          <p:cNvPr id="4" name="Picture 2" descr="Engenheiro ou arquiteto, qual devo contratar para o projeto de casa?">
            <a:extLst>
              <a:ext uri="{FF2B5EF4-FFF2-40B4-BE49-F238E27FC236}">
                <a16:creationId xmlns:a16="http://schemas.microsoft.com/office/drawing/2014/main" id="{EC725F59-7B3E-352D-59FF-1DDDE309A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2938" y="1766793"/>
            <a:ext cx="5319062" cy="332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7998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8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297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2299" name="Rectangle 12298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6444" y="0"/>
            <a:ext cx="6075554" cy="6858000"/>
          </a:xfrm>
          <a:prstGeom prst="rect">
            <a:avLst/>
          </a:prstGeom>
          <a:ln>
            <a:noFill/>
          </a:ln>
          <a:effectLst>
            <a:outerShdw blurRad="508000" dist="190500" dir="5460000" sx="93000" sy="93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BDEE28C-5918-F54D-E9F7-B0EDC541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6432" y="199506"/>
            <a:ext cx="4554680" cy="1652818"/>
          </a:xfrm>
        </p:spPr>
        <p:txBody>
          <a:bodyPr anchor="ctr">
            <a:normAutofit/>
          </a:bodyPr>
          <a:lstStyle/>
          <a:p>
            <a:r>
              <a:rPr lang="pt-BR" sz="3700" b="1" dirty="0"/>
              <a:t>Uso do </a:t>
            </a:r>
            <a:r>
              <a:rPr lang="pt-BR" sz="3700" b="1" dirty="0" err="1"/>
              <a:t>AutoCad</a:t>
            </a:r>
            <a:r>
              <a:rPr lang="pt-BR" sz="3700" b="1" dirty="0"/>
              <a:t> em Segurança do Trabalho</a:t>
            </a:r>
          </a:p>
        </p:txBody>
      </p:sp>
      <p:pic>
        <p:nvPicPr>
          <p:cNvPr id="12290" name="Picture 2" descr="NR 26: Resumo das normas regulamentadoras 26 [atualizado 24/03/2023] -  Getwet">
            <a:extLst>
              <a:ext uri="{FF2B5EF4-FFF2-40B4-BE49-F238E27FC236}">
                <a16:creationId xmlns:a16="http://schemas.microsoft.com/office/drawing/2014/main" id="{EA8B3F83-AF2D-09CA-DBF6-9DDFC514B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70273" y="701389"/>
            <a:ext cx="3723191" cy="545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E249A3-4656-0C2A-CB53-2C26BE5B8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6432" y="2470244"/>
            <a:ext cx="4554680" cy="3769835"/>
          </a:xfrm>
        </p:spPr>
        <p:txBody>
          <a:bodyPr anchor="ctr">
            <a:normAutofit lnSpcReduction="10000"/>
          </a:bodyPr>
          <a:lstStyle/>
          <a:p>
            <a:r>
              <a:rPr lang="pt-BR" dirty="0"/>
              <a:t>Criação de desenhos de rotas de fugas e sinalizações</a:t>
            </a:r>
          </a:p>
          <a:p>
            <a:r>
              <a:rPr lang="pt-BR" dirty="0"/>
              <a:t>Padronização dos projetos de segurança, </a:t>
            </a:r>
            <a:r>
              <a:rPr lang="pt-BR" dirty="0" err="1"/>
              <a:t>ex</a:t>
            </a:r>
            <a:r>
              <a:rPr lang="pt-BR" dirty="0"/>
              <a:t> NR-26.</a:t>
            </a:r>
          </a:p>
          <a:p>
            <a:r>
              <a:rPr lang="pt-BR" dirty="0"/>
              <a:t>Criação de mapas de risco ambiental</a:t>
            </a:r>
          </a:p>
          <a:p>
            <a:r>
              <a:rPr lang="pt-BR" dirty="0"/>
              <a:t>Criação de plantas baixas dos ambientes de trabalho</a:t>
            </a:r>
          </a:p>
        </p:txBody>
      </p:sp>
    </p:spTree>
    <p:extLst>
      <p:ext uri="{BB962C8B-B14F-4D97-AF65-F5344CB8AC3E}">
        <p14:creationId xmlns:p14="http://schemas.microsoft.com/office/powerpoint/2010/main" val="5039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2" descr="Mapa de Risco | PDF | Computadores | Tecnologia e Engenharia">
            <a:extLst>
              <a:ext uri="{FF2B5EF4-FFF2-40B4-BE49-F238E27FC236}">
                <a16:creationId xmlns:a16="http://schemas.microsoft.com/office/drawing/2014/main" id="{232313CD-6BA7-2921-9834-95D75D27E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98"/>
          <a:stretch>
            <a:fillRect/>
          </a:stretch>
        </p:blipFill>
        <p:spPr bwMode="auto">
          <a:xfrm>
            <a:off x="20" y="-154379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38E38D3-B93B-B790-2A43-011D95C9D3C4}"/>
              </a:ext>
            </a:extLst>
          </p:cNvPr>
          <p:cNvSpPr txBox="1"/>
          <p:nvPr/>
        </p:nvSpPr>
        <p:spPr>
          <a:xfrm>
            <a:off x="4239491" y="0"/>
            <a:ext cx="3764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i="1" dirty="0">
                <a:solidFill>
                  <a:srgbClr val="FF0000"/>
                </a:solidFill>
                <a:highlight>
                  <a:srgbClr val="FFFF00"/>
                </a:highlight>
              </a:rPr>
              <a:t>Exemplo de Uso do </a:t>
            </a:r>
            <a:r>
              <a:rPr lang="pt-BR" sz="2000" b="1" i="1" dirty="0" err="1">
                <a:solidFill>
                  <a:srgbClr val="FF0000"/>
                </a:solidFill>
                <a:highlight>
                  <a:srgbClr val="FFFF00"/>
                </a:highlight>
              </a:rPr>
              <a:t>AutoCad</a:t>
            </a:r>
            <a:endParaRPr lang="pt-BR" b="1" i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9DA5DA7-4661-CA08-6D6C-39C69E875731}"/>
              </a:ext>
            </a:extLst>
          </p:cNvPr>
          <p:cNvSpPr txBox="1"/>
          <p:nvPr/>
        </p:nvSpPr>
        <p:spPr>
          <a:xfrm>
            <a:off x="8253350" y="6653212"/>
            <a:ext cx="36247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i="1" dirty="0"/>
              <a:t>Fonte: https://pt.scribd.com/doc/63503480/Mapa-de-risco</a:t>
            </a:r>
          </a:p>
        </p:txBody>
      </p:sp>
    </p:spTree>
    <p:extLst>
      <p:ext uri="{BB962C8B-B14F-4D97-AF65-F5344CB8AC3E}">
        <p14:creationId xmlns:p14="http://schemas.microsoft.com/office/powerpoint/2010/main" val="3285539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Sinalização de segurança industrial em AutoCAD | CAD (438.19 KB) | Bibliocad">
            <a:extLst>
              <a:ext uri="{FF2B5EF4-FFF2-40B4-BE49-F238E27FC236}">
                <a16:creationId xmlns:a16="http://schemas.microsoft.com/office/drawing/2014/main" id="{AA5B7798-AAA2-633B-BF2F-1C764A07226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43" name="Rectangle 1434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2D3700-8127-8491-8BD9-295E0842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6021344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Sinalização</a:t>
            </a: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Industrial</a:t>
            </a:r>
          </a:p>
        </p:txBody>
      </p:sp>
      <p:cxnSp>
        <p:nvCxnSpPr>
          <p:cNvPr id="14345" name="Straight Connector 1434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47" name="Straight Connector 1434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217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Rotas de evacuação de escritórios em AutoCAD | CAD (186.5 KB) | Bibliocad">
            <a:extLst>
              <a:ext uri="{FF2B5EF4-FFF2-40B4-BE49-F238E27FC236}">
                <a16:creationId xmlns:a16="http://schemas.microsoft.com/office/drawing/2014/main" id="{30EAF3B7-EF1D-3B22-CDF6-A5F10D92F0E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>
            <a:fillRect/>
          </a:stretch>
        </p:blipFill>
        <p:spPr bwMode="auto">
          <a:xfrm>
            <a:off x="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7" name="Rectangle 1536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A12ADF-0FFB-038D-2AFA-548502908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44" y="5241983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Rotas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Evacuação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Escritório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5369" name="Straight Connector 1536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71" name="Straight Connector 1537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737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23" name="Rectangle 1741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22" name="Rectangle 1742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24" name="Rectangle 1742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26" name="Rectangle 1742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412" name="Picture 4" descr="Destaques - Everlux">
            <a:extLst>
              <a:ext uri="{FF2B5EF4-FFF2-40B4-BE49-F238E27FC236}">
                <a16:creationId xmlns:a16="http://schemas.microsoft.com/office/drawing/2014/main" id="{77C622CD-EDA9-BAFC-742C-15C633D49F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33600" y="457200"/>
            <a:ext cx="79248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618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E54FBF8-E587-0A9D-D0A4-B2CA0CF07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698" y="612940"/>
            <a:ext cx="9574604" cy="56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70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2D9E19-1FB3-90C4-87F7-B7B4C38A5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 que vamos aprender?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179E86-3D8F-1EDC-36B8-F5FAE4797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Criar soluções utilizando o autocad, por exemplo:</a:t>
            </a:r>
          </a:p>
          <a:p>
            <a:pPr marL="0" indent="0">
              <a:buNone/>
            </a:pPr>
            <a:endParaRPr lang="pt-BR" dirty="0"/>
          </a:p>
          <a:p>
            <a:pPr lvl="1"/>
            <a:r>
              <a:rPr lang="pt-BR" dirty="0"/>
              <a:t>Mapa de riscos</a:t>
            </a:r>
          </a:p>
          <a:p>
            <a:pPr lvl="1"/>
            <a:r>
              <a:rPr lang="pt-BR" dirty="0"/>
              <a:t>Sinalizações de segurança</a:t>
            </a:r>
          </a:p>
          <a:p>
            <a:pPr lvl="1"/>
            <a:r>
              <a:rPr lang="pt-BR" dirty="0"/>
              <a:t>Plano de combate a incêndio</a:t>
            </a:r>
          </a:p>
          <a:p>
            <a:pPr lvl="1"/>
            <a:r>
              <a:rPr lang="pt-BR" dirty="0"/>
              <a:t>Rotas de fuga</a:t>
            </a:r>
          </a:p>
          <a:p>
            <a:pPr lvl="1"/>
            <a:r>
              <a:rPr lang="pt-BR" dirty="0"/>
              <a:t>Planta baixa </a:t>
            </a:r>
          </a:p>
        </p:txBody>
      </p:sp>
      <p:pic>
        <p:nvPicPr>
          <p:cNvPr id="18436" name="Picture 4" descr="O que faz o Técnico em Segurança do Trabalho? | ISC Treinamentos">
            <a:extLst>
              <a:ext uri="{FF2B5EF4-FFF2-40B4-BE49-F238E27FC236}">
                <a16:creationId xmlns:a16="http://schemas.microsoft.com/office/drawing/2014/main" id="{4CFFC6A7-5434-844B-FAF3-DBDEFC004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544" y="95003"/>
            <a:ext cx="2827266" cy="217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163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C39700-FC47-9F36-9B3A-2F0BB574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Tem muitas coisas que podemos aprender...</a:t>
            </a:r>
          </a:p>
        </p:txBody>
      </p:sp>
      <p:pic>
        <p:nvPicPr>
          <p:cNvPr id="7170" name="Picture 2" descr="Pô- Pô-por hoje é só Pe- pe- pessoal...">
            <a:extLst>
              <a:ext uri="{FF2B5EF4-FFF2-40B4-BE49-F238E27FC236}">
                <a16:creationId xmlns:a16="http://schemas.microsoft.com/office/drawing/2014/main" id="{AA1B54D0-0290-3C29-A61C-C2F2B22B75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99209" y="666728"/>
            <a:ext cx="4782567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C76AA-D189-1069-68FC-17A88C72D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745" y="529715"/>
            <a:ext cx="5458838" cy="1325563"/>
          </a:xfrm>
        </p:spPr>
        <p:txBody>
          <a:bodyPr>
            <a:normAutofit/>
          </a:bodyPr>
          <a:lstStyle/>
          <a:p>
            <a:r>
              <a:rPr lang="pt-BR" dirty="0"/>
              <a:t>Contatos</a:t>
            </a:r>
          </a:p>
        </p:txBody>
      </p:sp>
      <p:pic>
        <p:nvPicPr>
          <p:cNvPr id="12" name="Imagem 11" descr="Homem ao lado de computador&#10;&#10;O conteúdo gerado por IA pode estar incorreto.">
            <a:extLst>
              <a:ext uri="{FF2B5EF4-FFF2-40B4-BE49-F238E27FC236}">
                <a16:creationId xmlns:a16="http://schemas.microsoft.com/office/drawing/2014/main" id="{667D1945-AA01-C51F-5526-A927D589B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534695"/>
            <a:ext cx="4777381" cy="361886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3" name="Espaço Reservado para Conteúdo 3">
            <a:extLst>
              <a:ext uri="{FF2B5EF4-FFF2-40B4-BE49-F238E27FC236}">
                <a16:creationId xmlns:a16="http://schemas.microsoft.com/office/drawing/2014/main" id="{07C81E51-3DA9-3910-B70B-6E4A58D00C88}"/>
              </a:ext>
            </a:extLst>
          </p:cNvPr>
          <p:cNvSpPr txBox="1">
            <a:spLocks/>
          </p:cNvSpPr>
          <p:nvPr/>
        </p:nvSpPr>
        <p:spPr>
          <a:xfrm>
            <a:off x="7601426" y="259139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/>
              <a:t>cleitondsd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b="1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pic>
        <p:nvPicPr>
          <p:cNvPr id="24" name="Picture 4" descr="Tudo sobre LinkedIn - História e Notícias - Canaltech">
            <a:extLst>
              <a:ext uri="{FF2B5EF4-FFF2-40B4-BE49-F238E27FC236}">
                <a16:creationId xmlns:a16="http://schemas.microsoft.com/office/drawing/2014/main" id="{1E7C3896-3BEB-2576-7F74-2716A0531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1" y="2327955"/>
            <a:ext cx="1071563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About GitHub · GitHub">
            <a:extLst>
              <a:ext uri="{FF2B5EF4-FFF2-40B4-BE49-F238E27FC236}">
                <a16:creationId xmlns:a16="http://schemas.microsoft.com/office/drawing/2014/main" id="{775E45E6-7A0F-2E6F-A9B9-9A9873E2A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1" y="3839734"/>
            <a:ext cx="1071563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Espaço Reservado para Conteúdo 3">
            <a:extLst>
              <a:ext uri="{FF2B5EF4-FFF2-40B4-BE49-F238E27FC236}">
                <a16:creationId xmlns:a16="http://schemas.microsoft.com/office/drawing/2014/main" id="{2BA6F702-B229-DB57-E2C6-4ADBF2A1395E}"/>
              </a:ext>
            </a:extLst>
          </p:cNvPr>
          <p:cNvSpPr txBox="1">
            <a:spLocks/>
          </p:cNvSpPr>
          <p:nvPr/>
        </p:nvSpPr>
        <p:spPr>
          <a:xfrm>
            <a:off x="7601426" y="419022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/>
              <a:t>cleitondsd</a:t>
            </a: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sp>
        <p:nvSpPr>
          <p:cNvPr id="27" name="Espaço Reservado para Conteúdo 3">
            <a:extLst>
              <a:ext uri="{FF2B5EF4-FFF2-40B4-BE49-F238E27FC236}">
                <a16:creationId xmlns:a16="http://schemas.microsoft.com/office/drawing/2014/main" id="{A92534AC-576F-45AE-E2BE-C6AB8844000D}"/>
              </a:ext>
            </a:extLst>
          </p:cNvPr>
          <p:cNvSpPr txBox="1">
            <a:spLocks/>
          </p:cNvSpPr>
          <p:nvPr/>
        </p:nvSpPr>
        <p:spPr>
          <a:xfrm>
            <a:off x="7601426" y="5637030"/>
            <a:ext cx="3391792" cy="544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/>
              <a:t>(11) 9 3029-0421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sz="3200" b="1" dirty="0"/>
          </a:p>
        </p:txBody>
      </p:sp>
      <p:pic>
        <p:nvPicPr>
          <p:cNvPr id="28" name="Picture 8" descr="WhatsApp - Download e instalação gratuitos no Windows | Microsoft Store">
            <a:extLst>
              <a:ext uri="{FF2B5EF4-FFF2-40B4-BE49-F238E27FC236}">
                <a16:creationId xmlns:a16="http://schemas.microsoft.com/office/drawing/2014/main" id="{6540A4F3-F678-8E56-102D-3201A2374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642" y="5263537"/>
            <a:ext cx="1071564" cy="107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09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A013FE7-932E-B1E1-C6F7-6A310883D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4819"/>
            <a:ext cx="4375151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Qual o dia a dia de um profissional de Segurança do Trabalho?</a:t>
            </a:r>
          </a:p>
        </p:txBody>
      </p:sp>
      <p:pic>
        <p:nvPicPr>
          <p:cNvPr id="2050" name="Picture 2" descr="Bored Shrek | Shrek Meme Face">
            <a:extLst>
              <a:ext uri="{FF2B5EF4-FFF2-40B4-BE49-F238E27FC236}">
                <a16:creationId xmlns:a16="http://schemas.microsoft.com/office/drawing/2014/main" id="{12FAA7DB-5972-FBBB-B1A2-62DC7FC46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1" r="2281"/>
          <a:stretch>
            <a:fillRect/>
          </a:stretch>
        </p:blipFill>
        <p:spPr bwMode="auto"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noFill/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1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D45D2A-148B-2988-5DB5-14E2A767A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pt-BR" sz="4100" b="1">
                <a:solidFill>
                  <a:schemeClr val="bg1"/>
                </a:solidFill>
              </a:rPr>
              <a:t>Segurança do Trabalho</a:t>
            </a:r>
          </a:p>
        </p:txBody>
      </p:sp>
      <p:grpSp>
        <p:nvGrpSpPr>
          <p:cNvPr id="32" name="Graphic 38">
            <a:extLst>
              <a:ext uri="{FF2B5EF4-FFF2-40B4-BE49-F238E27FC236}">
                <a16:creationId xmlns:a16="http://schemas.microsoft.com/office/drawing/2014/main" id="{9742E72B-7FDB-4BC3-84CE-9A8675647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975545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E41CB4E-1ACC-413B-9806-FF276C0F0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9B54E44-06C0-461C-A803-0F535321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09645E15-CD1B-4EAA-B2F2-D41E53C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C571069-A359-469A-98CD-9458DBAA0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2" descr="Entenda a importância de criar a cultura de segurança no trabalho nas  empresas | A Indústria em Foco | G1">
            <a:extLst>
              <a:ext uri="{FF2B5EF4-FFF2-40B4-BE49-F238E27FC236}">
                <a16:creationId xmlns:a16="http://schemas.microsoft.com/office/drawing/2014/main" id="{494F9EB4-1731-F126-76A0-ADAC37CC4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15" r="6837"/>
          <a:stretch>
            <a:fillRect/>
          </a:stretch>
        </p:blipFill>
        <p:spPr bwMode="auto">
          <a:xfrm>
            <a:off x="1526293" y="1845647"/>
            <a:ext cx="3555043" cy="316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aphic 4">
            <a:extLst>
              <a:ext uri="{FF2B5EF4-FFF2-40B4-BE49-F238E27FC236}">
                <a16:creationId xmlns:a16="http://schemas.microsoft.com/office/drawing/2014/main" id="{A61BDD87-32CE-4DE2-AAE1-62C2F4793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903343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F0F3645-6645-44FD-A4C7-06D41C099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5458736-D4A2-40D4-9420-C40AEB2AB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68FA6A4-209B-443A-9CF2-FFDC90EC3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EB0A6C9-E0F4-403E-8FB7-5FF4F1F64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DA5950E-75DA-4E34-99EB-89825487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F609E6F-709D-42D6-8E54-91E37E2B1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C4707FB-9E68-4EBA-A4E0-4516F1506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799771A-5CA8-4CCE-B4F5-FE8C20379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61D636C-9A38-466B-BD92-39795F493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99F3BD6-49A2-4D64-A3C0-8EFCEF9D9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BC753B-C028-4FCD-9D53-2BDBB2644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A8F316F-3B46-4F37-AB8C-E6936830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636F8A8-BD35-4E0B-901B-1589A0534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D539B3-14EE-E6B5-EA71-1763AAF81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71429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Implementação de Normas de Segurança </a:t>
            </a:r>
          </a:p>
          <a:p>
            <a:pPr marL="0" indent="0">
              <a:buNone/>
            </a:pPr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Garantir a utilização de </a:t>
            </a:r>
            <a:r>
              <a:rPr lang="pt-BR" sz="2400" dirty="0" err="1">
                <a:solidFill>
                  <a:schemeClr val="bg1"/>
                </a:solidFill>
              </a:rPr>
              <a:t>EPI’s</a:t>
            </a:r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Inspeção e vistorias no ambiente de trabalho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Conscientização dos colaboradores sobre segurança e prevenção de acidentes de trabalho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</a:rPr>
              <a:t>Análise e investigação de acidentes para identificar causas e </a:t>
            </a:r>
            <a:r>
              <a:rPr lang="pt-BR" sz="2400" dirty="0" err="1">
                <a:solidFill>
                  <a:schemeClr val="bg1"/>
                </a:solidFill>
              </a:rPr>
              <a:t>etc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Texto&#10;&#10;O conteúdo gerado por IA pode estar incorreto.">
            <a:extLst>
              <a:ext uri="{FF2B5EF4-FFF2-40B4-BE49-F238E27FC236}">
                <a16:creationId xmlns:a16="http://schemas.microsoft.com/office/drawing/2014/main" id="{64487C4B-4FC3-A69F-01F1-030B6BFDF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5536" y="288485"/>
            <a:ext cx="5700927" cy="611359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5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Rectangle 512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124" name="Picture 4" descr="Rádio Capinzal - PILARES DA SEGURANÇA DO TRABALHO">
            <a:extLst>
              <a:ext uri="{FF2B5EF4-FFF2-40B4-BE49-F238E27FC236}">
                <a16:creationId xmlns:a16="http://schemas.microsoft.com/office/drawing/2014/main" id="{C3B8BFC3-52F6-AF69-7DEA-C56D9D281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1713" y="3214068"/>
            <a:ext cx="3634674" cy="299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31" name="Group 5130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5132" name="Rectangle 5131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3" name="Rectangle 5132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35" name="Rectangle 5134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46A41F-9D40-0118-4DCB-2E735338A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Dia a Dia </a:t>
            </a:r>
          </a:p>
        </p:txBody>
      </p:sp>
      <p:grpSp>
        <p:nvGrpSpPr>
          <p:cNvPr id="5137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5138" name="Freeform: Shape 5137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9" name="Freeform: Shape 5138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0" name="Freeform: Shape 5139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1" name="Freeform: Shape 5140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2" name="Freeform: Shape 5141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3" name="Freeform: Shape 5142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4" name="Freeform: Shape 5143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5" name="Freeform: Shape 5144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6" name="Freeform: Shape 5145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7" name="Freeform: Shape 5146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8" name="Freeform: Shape 5147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9" name="Freeform: Shape 5148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0" name="Freeform: Shape 5149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52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5153" name="Freeform: Shape 5152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4" name="Freeform: Shape 5153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5" name="Freeform: Shape 5154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6" name="Freeform: Shape 5155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7" name="Freeform: Shape 5156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8" name="Freeform: Shape 5157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9" name="Freeform: Shape 5158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0" name="Freeform: Shape 5159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1" name="Freeform: Shape 5160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2" name="Freeform: Shape 5161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3" name="Freeform: Shape 5162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4" name="Freeform: Shape 5163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5" name="Freeform: Shape 5164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18CD47-B631-955C-5617-6E5E2D3B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685805"/>
            <a:ext cx="4974771" cy="5534019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Mapa de Riscos</a:t>
            </a:r>
          </a:p>
          <a:p>
            <a:r>
              <a:rPr lang="pt-BR" dirty="0">
                <a:solidFill>
                  <a:schemeClr val="bg1"/>
                </a:solidFill>
              </a:rPr>
              <a:t>Rotas de Fuga </a:t>
            </a:r>
          </a:p>
          <a:p>
            <a:r>
              <a:rPr lang="pt-BR" dirty="0">
                <a:solidFill>
                  <a:schemeClr val="bg1"/>
                </a:solidFill>
              </a:rPr>
              <a:t>Melhorias no ambiente </a:t>
            </a:r>
          </a:p>
        </p:txBody>
      </p:sp>
    </p:spTree>
    <p:extLst>
      <p:ext uri="{BB962C8B-B14F-4D97-AF65-F5344CB8AC3E}">
        <p14:creationId xmlns:p14="http://schemas.microsoft.com/office/powerpoint/2010/main" val="1838653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6" name="Rectangle 718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Pilhas de documentos contábeis Conceito de trabalho de escritório  desorganizado Homem de desenho animado sentado à">
            <a:extLst>
              <a:ext uri="{FF2B5EF4-FFF2-40B4-BE49-F238E27FC236}">
                <a16:creationId xmlns:a16="http://schemas.microsoft.com/office/drawing/2014/main" id="{6AA5FFBA-269F-1255-82FE-0C31699E6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75" r="9089" b="5758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8" name="Rectangle 7187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4CCDCF-EA7B-CE5C-0BCC-33EF7FB74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Projetar/Modelar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78DAB9-E5F0-F9DD-F74E-AF464F586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Desenhar plantas baixas, mapas de risco e layouts de segurança</a:t>
            </a:r>
          </a:p>
        </p:txBody>
      </p:sp>
      <p:sp>
        <p:nvSpPr>
          <p:cNvPr id="7190" name="Rectangle 718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92" name="Rectangle 719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481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15 memes que resumem a tensão pré-Enem - Jornal O Globo">
            <a:extLst>
              <a:ext uri="{FF2B5EF4-FFF2-40B4-BE49-F238E27FC236}">
                <a16:creationId xmlns:a16="http://schemas.microsoft.com/office/drawing/2014/main" id="{1630C89D-4E1F-C10A-5B85-9F6A4CE11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2" r="278" b="1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0FA418-4F3C-4F3E-1FA1-DAD5B5FA8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Qual a relação disso tudo com a nossa matéria? </a:t>
            </a:r>
          </a:p>
        </p:txBody>
      </p:sp>
    </p:spTree>
    <p:extLst>
      <p:ext uri="{BB962C8B-B14F-4D97-AF65-F5344CB8AC3E}">
        <p14:creationId xmlns:p14="http://schemas.microsoft.com/office/powerpoint/2010/main" val="1656795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4067FF-CF48-E747-E1B1-C59D7204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8751" y="284513"/>
            <a:ext cx="8753103" cy="1062400"/>
          </a:xfrm>
        </p:spPr>
        <p:txBody>
          <a:bodyPr/>
          <a:lstStyle/>
          <a:p>
            <a:r>
              <a:rPr lang="pt-BR" sz="4000" b="1" dirty="0"/>
              <a:t>AutoCAD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4B7C99-8A5F-4DBC-3F61-BB7B293F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013" y="1928751"/>
            <a:ext cx="10878787" cy="4248212"/>
          </a:xfrm>
        </p:spPr>
        <p:txBody>
          <a:bodyPr/>
          <a:lstStyle/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Programa utilizado </a:t>
            </a:r>
            <a:r>
              <a:rPr lang="pt-BR" dirty="0"/>
              <a:t>para </a:t>
            </a:r>
            <a:r>
              <a:rPr lang="pt-BR" b="1" dirty="0"/>
              <a:t>criar plantas, diagramas, projetos e representações técnicas com precisão</a:t>
            </a:r>
            <a:r>
              <a:rPr lang="pt-BR" dirty="0"/>
              <a:t>, substituindo o desenho manual feito em papel.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i="1" dirty="0"/>
              <a:t>Significa Desenho Assistido por Computador Automatizado.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8194" name="Picture 2" descr="Autodesk AutoCAD Personal Subscription (1 Year)">
            <a:extLst>
              <a:ext uri="{FF2B5EF4-FFF2-40B4-BE49-F238E27FC236}">
                <a16:creationId xmlns:a16="http://schemas.microsoft.com/office/drawing/2014/main" id="{F2690266-2611-7E48-018C-ADF190B9A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28751" cy="19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D32B05A5-8E50-1F3D-94F8-0A3C035CEEB8}"/>
              </a:ext>
            </a:extLst>
          </p:cNvPr>
          <p:cNvSpPr txBox="1">
            <a:spLocks/>
          </p:cNvSpPr>
          <p:nvPr/>
        </p:nvSpPr>
        <p:spPr>
          <a:xfrm>
            <a:off x="1928751" y="1086098"/>
            <a:ext cx="8753104" cy="55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b="1" dirty="0" err="1"/>
              <a:t>Automated</a:t>
            </a:r>
            <a:r>
              <a:rPr lang="pt-BR" b="1" dirty="0"/>
              <a:t> Computer-</a:t>
            </a:r>
            <a:r>
              <a:rPr lang="pt-BR" b="1" dirty="0" err="1"/>
              <a:t>Aided</a:t>
            </a:r>
            <a:r>
              <a:rPr lang="pt-BR" b="1" dirty="0"/>
              <a:t> Design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b="1" dirty="0"/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549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3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255" name="Rectangle 10254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C2D51C-82C2-E156-D75A-FD71FA38C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pt-BR" sz="4000" dirty="0"/>
              <a:t>Quem utiliza o </a:t>
            </a:r>
            <a:r>
              <a:rPr lang="pt-BR" sz="4000" dirty="0" err="1"/>
              <a:t>AutoCad</a:t>
            </a:r>
            <a:r>
              <a:rPr lang="pt-BR" sz="4000" dirty="0"/>
              <a:t>?</a:t>
            </a:r>
          </a:p>
        </p:txBody>
      </p:sp>
      <p:pic>
        <p:nvPicPr>
          <p:cNvPr id="10248" name="Picture 8" descr="Solve Meme Pensativo jigsaw puzzle online with 88 pieces">
            <a:extLst>
              <a:ext uri="{FF2B5EF4-FFF2-40B4-BE49-F238E27FC236}">
                <a16:creationId xmlns:a16="http://schemas.microsoft.com/office/drawing/2014/main" id="{26F1C1E6-557E-5F3E-DBFA-E4227504F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360" y="2357888"/>
            <a:ext cx="5040479" cy="3775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5845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270</Words>
  <Application>Microsoft Office PowerPoint</Application>
  <PresentationFormat>Widescreen</PresentationFormat>
  <Paragraphs>58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Tema do Office</vt:lpstr>
      <vt:lpstr>Representação Digital em Segurança do Trabalho</vt:lpstr>
      <vt:lpstr>Qual o dia a dia de um profissional de Segurança do Trabalho?</vt:lpstr>
      <vt:lpstr>Segurança do Trabalho</vt:lpstr>
      <vt:lpstr>Apresentação do PowerPoint</vt:lpstr>
      <vt:lpstr>Dia a Dia </vt:lpstr>
      <vt:lpstr>Projetar/Modelar</vt:lpstr>
      <vt:lpstr>Qual a relação disso tudo com a nossa matéria? </vt:lpstr>
      <vt:lpstr>AutoCAD</vt:lpstr>
      <vt:lpstr>Quem utiliza o AutoCad?</vt:lpstr>
      <vt:lpstr>Profissionais que utilizam AutoCad</vt:lpstr>
      <vt:lpstr>Uso do AutoCad em Segurança do Trabalho</vt:lpstr>
      <vt:lpstr>Apresentação do PowerPoint</vt:lpstr>
      <vt:lpstr>Sinalização Industrial</vt:lpstr>
      <vt:lpstr>Rotas de Evacuação de Escritório</vt:lpstr>
      <vt:lpstr>Apresentação do PowerPoint</vt:lpstr>
      <vt:lpstr>Apresentação do PowerPoint</vt:lpstr>
      <vt:lpstr>O que vamos aprender?</vt:lpstr>
      <vt:lpstr>Tem muitas coisas que podemos aprender...</vt:lpstr>
      <vt:lpstr>Contatos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Cleiton Dias</dc:creator>
  <cp:lastModifiedBy>Cleiton Dias</cp:lastModifiedBy>
  <cp:revision>1</cp:revision>
  <dcterms:created xsi:type="dcterms:W3CDTF">2025-08-05T00:14:18Z</dcterms:created>
  <dcterms:modified xsi:type="dcterms:W3CDTF">2025-08-05T02:32:03Z</dcterms:modified>
</cp:coreProperties>
</file>

<file path=docProps/thumbnail.jpeg>
</file>